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7" r:id="rId5"/>
    <p:sldId id="259" r:id="rId6"/>
    <p:sldId id="260" r:id="rId7"/>
    <p:sldId id="261" r:id="rId8"/>
    <p:sldId id="262" r:id="rId9"/>
    <p:sldId id="263" r:id="rId10"/>
    <p:sldId id="264" r:id="rId11"/>
    <p:sldId id="269" r:id="rId12"/>
    <p:sldId id="268" r:id="rId13"/>
    <p:sldId id="271" r:id="rId14"/>
    <p:sldId id="270" r:id="rId15"/>
    <p:sldId id="272" r:id="rId16"/>
    <p:sldId id="265" r:id="rId17"/>
    <p:sldId id="273" r:id="rId1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40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14/04/2014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14/04/2014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14/04/2014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14/04/2014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14/04/2014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14/04/2014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14/04/2014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14/04/2014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14/04/2014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14/04/2014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14/04/2014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14/04/2014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11560" y="476672"/>
            <a:ext cx="7772400" cy="1440160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r>
              <a:rPr lang="es-CO" dirty="0" smtClean="0">
                <a:solidFill>
                  <a:srgbClr val="FF0000"/>
                </a:solidFill>
                <a:latin typeface="Algerian" pitchFamily="82" charset="0"/>
              </a:rPr>
              <a:t>MEDICINA</a:t>
            </a:r>
            <a:r>
              <a:rPr lang="es-CO" dirty="0" smtClean="0">
                <a:latin typeface="Algerian" pitchFamily="82" charset="0"/>
              </a:rPr>
              <a:t> PARA EL </a:t>
            </a:r>
            <a:r>
              <a:rPr lang="es-CO" dirty="0" smtClean="0">
                <a:solidFill>
                  <a:srgbClr val="FF0000"/>
                </a:solidFill>
                <a:latin typeface="Algerian" pitchFamily="82" charset="0"/>
              </a:rPr>
              <a:t>ALMA</a:t>
            </a:r>
            <a:endParaRPr lang="es-CO" dirty="0">
              <a:solidFill>
                <a:srgbClr val="FF0000"/>
              </a:solidFill>
              <a:latin typeface="Algerian" pitchFamily="82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204864"/>
            <a:ext cx="5904656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26538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h24-original.s3.amazonaws.com/14863/7503975-SFEj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76672"/>
            <a:ext cx="8064896" cy="5797278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extLst/>
        </p:spPr>
      </p:pic>
    </p:spTree>
    <p:extLst>
      <p:ext uri="{BB962C8B-B14F-4D97-AF65-F5344CB8AC3E}">
        <p14:creationId xmlns:p14="http://schemas.microsoft.com/office/powerpoint/2010/main" val="1199452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1143000"/>
          </a:xfrm>
          <a:blipFill>
            <a:blip r:embed="rId2"/>
            <a:tile tx="0" ty="0" sx="100000" sy="100000" flip="none" algn="tl"/>
          </a:blipFill>
        </p:spPr>
        <p:txBody>
          <a:bodyPr>
            <a:noAutofit/>
          </a:bodyPr>
          <a:lstStyle/>
          <a:p>
            <a:r>
              <a:rPr lang="es-CO" sz="3200" b="1" i="1" dirty="0" smtClean="0">
                <a:latin typeface="Agency FB" pitchFamily="34" charset="0"/>
              </a:rPr>
              <a:t>Este tema está dirigido a usted, hermano, hermana, con los mejores deseos de mi corazón, deseando que seas feliz.</a:t>
            </a:r>
            <a:endParaRPr lang="es-CO" sz="3200" b="1" i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07504" y="1600200"/>
            <a:ext cx="8856984" cy="5069160"/>
          </a:xfrm>
          <a:blipFill>
            <a:blip r:embed="rId3"/>
            <a:tile tx="0" ty="0" sx="100000" sy="100000" flip="none" algn="tl"/>
          </a:blipFill>
        </p:spPr>
        <p:txBody>
          <a:bodyPr>
            <a:normAutofit fontScale="85000" lnSpcReduction="10000"/>
          </a:bodyPr>
          <a:lstStyle/>
          <a:p>
            <a:pPr marL="0" indent="0" algn="ctr" fontAlgn="base">
              <a:buNone/>
            </a:pPr>
            <a:r>
              <a:rPr lang="es-CO" sz="3600" b="1" dirty="0" smtClean="0">
                <a:solidFill>
                  <a:srgbClr val="FF0000"/>
                </a:solidFill>
              </a:rPr>
              <a:t>1 </a:t>
            </a:r>
            <a:r>
              <a:rPr lang="es-CO" sz="3600" b="1" dirty="0">
                <a:solidFill>
                  <a:srgbClr val="FF0000"/>
                </a:solidFill>
              </a:rPr>
              <a:t>Corintios </a:t>
            </a:r>
            <a:r>
              <a:rPr lang="es-CO" sz="3600" b="1" dirty="0" smtClean="0">
                <a:solidFill>
                  <a:srgbClr val="FF0000"/>
                </a:solidFill>
              </a:rPr>
              <a:t>14:26 </a:t>
            </a:r>
            <a:r>
              <a:rPr lang="es-CO" sz="3600" dirty="0" smtClean="0"/>
              <a:t>dice:  «</a:t>
            </a:r>
            <a:r>
              <a:rPr lang="es-CO" b="1" dirty="0" smtClean="0">
                <a:latin typeface="Agency FB" pitchFamily="34" charset="0"/>
              </a:rPr>
              <a:t>Qué </a:t>
            </a:r>
            <a:r>
              <a:rPr lang="es-CO" b="1" dirty="0">
                <a:latin typeface="Agency FB" pitchFamily="34" charset="0"/>
              </a:rPr>
              <a:t>hay pues, hermanos? Cuando os juntáis, cada uno de vosotros tiene salmo, tiene doctrina, tiene lengua, tiene revelación, tiene interpretación: hágase todo para </a:t>
            </a:r>
            <a:r>
              <a:rPr lang="es-CO" b="1" dirty="0" smtClean="0">
                <a:latin typeface="Agency FB" pitchFamily="34" charset="0"/>
              </a:rPr>
              <a:t>edificación</a:t>
            </a:r>
            <a:r>
              <a:rPr lang="es-CO" b="1" dirty="0" smtClean="0"/>
              <a:t>».</a:t>
            </a:r>
            <a:endParaRPr lang="es-CO" dirty="0"/>
          </a:p>
          <a:p>
            <a:pPr marL="514350" indent="-514350" fontAlgn="base">
              <a:buAutoNum type="arabicPeriod"/>
            </a:pPr>
            <a:endParaRPr lang="es-CO" b="1" dirty="0" smtClean="0"/>
          </a:p>
          <a:p>
            <a:pPr marL="514350" indent="-514350" fontAlgn="base">
              <a:buAutoNum type="arabicPeriod"/>
            </a:pPr>
            <a:r>
              <a:rPr lang="es-CO" b="1" dirty="0" smtClean="0"/>
              <a:t>Este tema está </a:t>
            </a:r>
            <a:r>
              <a:rPr lang="es-CO" b="1" dirty="0"/>
              <a:t>diseñado para ofrecer lo mejor de la Iglesia </a:t>
            </a:r>
            <a:r>
              <a:rPr lang="es-CO" b="1" dirty="0" smtClean="0"/>
              <a:t>de Dios para usted y su familia.</a:t>
            </a:r>
          </a:p>
          <a:p>
            <a:pPr marL="514350" indent="-514350" fontAlgn="base">
              <a:buAutoNum type="arabicPeriod"/>
            </a:pPr>
            <a:endParaRPr lang="es-CO" b="1" dirty="0" smtClean="0"/>
          </a:p>
          <a:p>
            <a:pPr marL="514350" indent="-514350" fontAlgn="base">
              <a:buAutoNum type="arabicPeriod"/>
            </a:pPr>
            <a:r>
              <a:rPr lang="es-CO" b="1" dirty="0" smtClean="0"/>
              <a:t>Únase </a:t>
            </a:r>
            <a:r>
              <a:rPr lang="es-CO" b="1" dirty="0"/>
              <a:t>a nosotros en los </a:t>
            </a:r>
            <a:r>
              <a:rPr lang="es-CO" b="1" dirty="0" smtClean="0"/>
              <a:t>mensajes de la iglesia, hazte </a:t>
            </a:r>
            <a:r>
              <a:rPr lang="es-CO" b="1" dirty="0"/>
              <a:t>miembro </a:t>
            </a:r>
            <a:r>
              <a:rPr lang="es-CO" b="1" dirty="0" smtClean="0"/>
              <a:t>activo de ella, a través de este canal de difusión.</a:t>
            </a:r>
            <a:endParaRPr lang="es-CO" dirty="0"/>
          </a:p>
          <a:p>
            <a:pPr marL="0" indent="0" fontAlgn="base">
              <a:buNone/>
            </a:pPr>
            <a:r>
              <a:rPr lang="es-CO" b="1" dirty="0"/>
              <a:t>3. </a:t>
            </a:r>
            <a:r>
              <a:rPr lang="es-CO" b="1" dirty="0" smtClean="0"/>
              <a:t>  Esto </a:t>
            </a:r>
            <a:r>
              <a:rPr lang="es-CO" b="1" dirty="0"/>
              <a:t>no es para tomar el lugar de la Iglesia local, sino para fortalecerlo. Ven y únete a nosotros hoy.</a:t>
            </a:r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685128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s-CO" dirty="0"/>
              <a:t>4. Para cristianos que se han sentido </a:t>
            </a:r>
            <a:r>
              <a:rPr lang="es-CO" dirty="0" smtClean="0"/>
              <a:t>mal, o descrinados  </a:t>
            </a:r>
            <a:r>
              <a:rPr lang="es-CO" dirty="0"/>
              <a:t>en sus "iglesias" para los siguientes grupos de personas:</a:t>
            </a:r>
          </a:p>
          <a:p>
            <a:endParaRPr lang="es-CO" dirty="0" smtClean="0"/>
          </a:p>
          <a:p>
            <a:r>
              <a:rPr lang="es-CO" dirty="0" smtClean="0"/>
              <a:t>5</a:t>
            </a:r>
            <a:r>
              <a:rPr lang="es-CO" dirty="0"/>
              <a:t>. Los cristianos que son "</a:t>
            </a:r>
            <a:r>
              <a:rPr lang="es-CO" dirty="0" smtClean="0"/>
              <a:t>abandonados</a:t>
            </a:r>
            <a:r>
              <a:rPr lang="es-CO" dirty="0"/>
              <a:t>" de la iglesia cristiana institucionalizada, (</a:t>
            </a:r>
            <a:r>
              <a:rPr lang="es-CO" dirty="0">
                <a:latin typeface="Agency FB" pitchFamily="34" charset="0"/>
              </a:rPr>
              <a:t>institución organismo, asociación, identidad</a:t>
            </a:r>
            <a:r>
              <a:rPr lang="es-CO" dirty="0"/>
              <a:t>) por la razón que sea, y el deseo de algún estímulo externo para el crecimiento espiritual.</a:t>
            </a:r>
          </a:p>
          <a:p>
            <a:endParaRPr lang="es-CO" dirty="0" smtClean="0"/>
          </a:p>
          <a:p>
            <a:r>
              <a:rPr lang="es-CO" dirty="0" smtClean="0"/>
              <a:t>6</a:t>
            </a:r>
            <a:r>
              <a:rPr lang="es-CO" dirty="0"/>
              <a:t>. Las personas que tienen problemas </a:t>
            </a:r>
            <a:r>
              <a:rPr lang="es-CO" dirty="0" smtClean="0"/>
              <a:t>físicos, </a:t>
            </a:r>
            <a:r>
              <a:rPr lang="es-CO" dirty="0"/>
              <a:t>incapaz de asistir a una iglesia </a:t>
            </a:r>
            <a:r>
              <a:rPr lang="es-CO" dirty="0" smtClean="0"/>
              <a:t>tradicional de su país.</a:t>
            </a:r>
            <a:endParaRPr lang="es-CO" dirty="0"/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7</a:t>
            </a:r>
            <a:r>
              <a:rPr lang="es-CO" dirty="0"/>
              <a:t>. </a:t>
            </a:r>
            <a:r>
              <a:rPr lang="es-CO" dirty="0" smtClean="0"/>
              <a:t>Muchas </a:t>
            </a:r>
            <a:r>
              <a:rPr lang="es-CO" dirty="0"/>
              <a:t>veces salimos de nuestros países y llegamos donde no somos identificados en el país que estamos por la cultura.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41781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052736"/>
            <a:ext cx="5266928" cy="3528392"/>
          </a:xfrm>
        </p:spPr>
        <p:txBody>
          <a:bodyPr>
            <a:normAutofit fontScale="85000" lnSpcReduction="20000"/>
          </a:bodyPr>
          <a:lstStyle/>
          <a:p>
            <a:pPr marL="0" indent="0" fontAlgn="base">
              <a:buNone/>
            </a:pPr>
            <a:r>
              <a:rPr lang="es-CO" b="1" dirty="0" smtClean="0"/>
              <a:t>Porque </a:t>
            </a:r>
            <a:r>
              <a:rPr lang="es-CO" b="1" dirty="0"/>
              <a:t>aquel que nada arriesga:</a:t>
            </a:r>
            <a:endParaRPr lang="es-CO" dirty="0"/>
          </a:p>
          <a:p>
            <a:pPr fontAlgn="base"/>
            <a:r>
              <a:rPr lang="es-CO" b="1" dirty="0"/>
              <a:t>Nada logra!</a:t>
            </a:r>
            <a:r>
              <a:rPr lang="es-CO" dirty="0"/>
              <a:t/>
            </a:r>
            <a:br>
              <a:rPr lang="es-CO" dirty="0"/>
            </a:br>
            <a:r>
              <a:rPr lang="es-CO" b="1" dirty="0"/>
              <a:t>Nada obtiene!</a:t>
            </a:r>
            <a:r>
              <a:rPr lang="es-CO" dirty="0"/>
              <a:t/>
            </a:r>
            <a:br>
              <a:rPr lang="es-CO" dirty="0"/>
            </a:br>
            <a:r>
              <a:rPr lang="es-CO" b="1" dirty="0"/>
              <a:t>Nada siente!</a:t>
            </a:r>
            <a:r>
              <a:rPr lang="es-CO" dirty="0"/>
              <a:t/>
            </a:r>
            <a:br>
              <a:rPr lang="es-CO" dirty="0"/>
            </a:br>
            <a:r>
              <a:rPr lang="es-CO" b="1" dirty="0"/>
              <a:t>Y al final, nada es!</a:t>
            </a:r>
            <a:endParaRPr lang="es-CO" dirty="0"/>
          </a:p>
          <a:p>
            <a:pPr fontAlgn="base"/>
            <a:r>
              <a:rPr lang="es-CO" b="1" dirty="0"/>
              <a:t>No tema asumir un riesgo calculado.</a:t>
            </a:r>
            <a:endParaRPr lang="es-CO" dirty="0"/>
          </a:p>
          <a:p>
            <a:pPr marL="0" indent="0" fontAlgn="base">
              <a:buNone/>
            </a:pPr>
            <a:r>
              <a:rPr lang="es-CO" b="1" dirty="0"/>
              <a:t>Arriesgarse es esencial para crecer en cada área de la vida.</a:t>
            </a:r>
            <a:endParaRPr lang="es-CO" dirty="0"/>
          </a:p>
          <a:p>
            <a:endParaRPr lang="es-CO" dirty="0"/>
          </a:p>
        </p:txBody>
      </p:sp>
      <p:pic>
        <p:nvPicPr>
          <p:cNvPr id="2050" name="Picture 2" descr="http://h24-original.s3.amazonaws.com/14863/10520113-HPbow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052736"/>
            <a:ext cx="2714625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248792" y="4869160"/>
            <a:ext cx="6048672" cy="1661993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pPr algn="ctr"/>
            <a:r>
              <a:rPr lang="es-CO" sz="2800" dirty="0">
                <a:solidFill>
                  <a:srgbClr val="FF0000"/>
                </a:solidFill>
              </a:rPr>
              <a:t>Hebreos </a:t>
            </a:r>
            <a:r>
              <a:rPr lang="es-CO" sz="2800" dirty="0" smtClean="0">
                <a:solidFill>
                  <a:srgbClr val="FF0000"/>
                </a:solidFill>
              </a:rPr>
              <a:t>13:6. </a:t>
            </a:r>
            <a:r>
              <a:rPr lang="es-CO" sz="2800" dirty="0"/>
              <a:t> </a:t>
            </a:r>
            <a:r>
              <a:rPr lang="es-CO" sz="2800" dirty="0" smtClean="0"/>
              <a:t>»</a:t>
            </a:r>
            <a:r>
              <a:rPr lang="es-CO" sz="2800" dirty="0" smtClean="0">
                <a:latin typeface="Agency FB" pitchFamily="34" charset="0"/>
              </a:rPr>
              <a:t>De </a:t>
            </a:r>
            <a:r>
              <a:rPr lang="es-CO" sz="2800" dirty="0">
                <a:latin typeface="Agency FB" pitchFamily="34" charset="0"/>
              </a:rPr>
              <a:t>manera que podemos decir confiadamente: El Señor es mi ayudador; no temeré Lo que me pueda hacer el </a:t>
            </a:r>
            <a:r>
              <a:rPr lang="es-CO" sz="2800" dirty="0" smtClean="0">
                <a:latin typeface="Agency FB" pitchFamily="34" charset="0"/>
              </a:rPr>
              <a:t>hombre».</a:t>
            </a:r>
            <a:endParaRPr lang="es-CO" sz="2800" dirty="0">
              <a:latin typeface="Agency FB" pitchFamily="34" charset="0"/>
            </a:endParaRPr>
          </a:p>
          <a:p>
            <a:r>
              <a:rPr lang="es-CO" dirty="0"/>
              <a:t> </a:t>
            </a:r>
          </a:p>
        </p:txBody>
      </p:sp>
      <p:sp>
        <p:nvSpPr>
          <p:cNvPr id="5" name="4 Rectángulo"/>
          <p:cNvSpPr/>
          <p:nvPr/>
        </p:nvSpPr>
        <p:spPr>
          <a:xfrm>
            <a:off x="251520" y="278445"/>
            <a:ext cx="8640960" cy="584775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pPr algn="ctr"/>
            <a:r>
              <a:rPr lang="es-CO" sz="3200" i="1" dirty="0">
                <a:solidFill>
                  <a:srgbClr val="FF0000"/>
                </a:solidFill>
              </a:rPr>
              <a:t>El mayor peligro en la vida es NO arriesgar nada!</a:t>
            </a:r>
          </a:p>
        </p:txBody>
      </p:sp>
    </p:spTree>
    <p:extLst>
      <p:ext uri="{BB962C8B-B14F-4D97-AF65-F5344CB8AC3E}">
        <p14:creationId xmlns:p14="http://schemas.microsoft.com/office/powerpoint/2010/main" val="987380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r>
              <a:rPr lang="es-CO" dirty="0" smtClean="0"/>
              <a:t/>
            </a:r>
            <a:br>
              <a:rPr lang="es-CO" dirty="0" smtClean="0"/>
            </a:br>
            <a:r>
              <a:rPr lang="es-CO" sz="6000" b="1" dirty="0" smtClean="0">
                <a:latin typeface="Agency FB" pitchFamily="34" charset="0"/>
              </a:rPr>
              <a:t>¿Cuanto </a:t>
            </a:r>
            <a:r>
              <a:rPr lang="es-CO" sz="6000" b="1" dirty="0">
                <a:latin typeface="Agency FB" pitchFamily="34" charset="0"/>
              </a:rPr>
              <a:t>amas a Dios?</a:t>
            </a:r>
            <a:br>
              <a:rPr lang="es-CO" sz="6000" b="1" dirty="0">
                <a:latin typeface="Agency FB" pitchFamily="34" charset="0"/>
              </a:rPr>
            </a:br>
            <a:endParaRPr lang="es-CO" b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5410944" cy="3340968"/>
          </a:xfrm>
        </p:spPr>
        <p:txBody>
          <a:bodyPr>
            <a:normAutofit lnSpcReduction="10000"/>
          </a:bodyPr>
          <a:lstStyle/>
          <a:p>
            <a:pPr marL="0" indent="0" fontAlgn="base">
              <a:buNone/>
            </a:pPr>
            <a:r>
              <a:rPr lang="es-CO" dirty="0" smtClean="0"/>
              <a:t>¿Necesitas </a:t>
            </a:r>
            <a:r>
              <a:rPr lang="es-CO" dirty="0"/>
              <a:t>a Dios</a:t>
            </a:r>
            <a:r>
              <a:rPr lang="es-CO" dirty="0" smtClean="0"/>
              <a:t>, solo cuando </a:t>
            </a:r>
            <a:r>
              <a:rPr lang="es-CO" b="1" dirty="0" smtClean="0"/>
              <a:t>tienes </a:t>
            </a:r>
            <a:r>
              <a:rPr lang="es-CO" b="1" dirty="0"/>
              <a:t>Problemas?</a:t>
            </a:r>
            <a:r>
              <a:rPr lang="es-CO" dirty="0"/>
              <a:t/>
            </a:r>
            <a:br>
              <a:rPr lang="es-CO" dirty="0"/>
            </a:br>
            <a:r>
              <a:rPr lang="es-CO" dirty="0" smtClean="0"/>
              <a:t>¿Lo </a:t>
            </a:r>
            <a:r>
              <a:rPr lang="es-CO" dirty="0"/>
              <a:t>has </a:t>
            </a:r>
            <a:r>
              <a:rPr lang="es-CO" b="1" dirty="0"/>
              <a:t>Negado</a:t>
            </a:r>
            <a:r>
              <a:rPr lang="es-CO" dirty="0"/>
              <a:t> delante de tus amigos?</a:t>
            </a:r>
            <a:br>
              <a:rPr lang="es-CO" dirty="0"/>
            </a:br>
            <a:endParaRPr lang="es-CO" dirty="0" smtClean="0"/>
          </a:p>
          <a:p>
            <a:pPr marL="0" indent="0" fontAlgn="base">
              <a:buNone/>
            </a:pPr>
            <a:r>
              <a:rPr lang="es-CO" dirty="0" smtClean="0"/>
              <a:t>¡El </a:t>
            </a:r>
            <a:r>
              <a:rPr lang="es-CO" dirty="0"/>
              <a:t>es siempre </a:t>
            </a:r>
            <a:r>
              <a:rPr lang="es-CO" dirty="0" smtClean="0"/>
              <a:t>Fiel!</a:t>
            </a:r>
            <a:r>
              <a:rPr lang="es-CO" dirty="0"/>
              <a:t/>
            </a:r>
            <a:br>
              <a:rPr lang="es-CO" dirty="0"/>
            </a:br>
            <a:r>
              <a:rPr lang="es-CO" dirty="0" smtClean="0"/>
              <a:t>¿Y </a:t>
            </a:r>
            <a:r>
              <a:rPr lang="es-CO" dirty="0"/>
              <a:t>tu eres Fiel a El</a:t>
            </a:r>
            <a:r>
              <a:rPr lang="es-CO" dirty="0" smtClean="0"/>
              <a:t>?</a:t>
            </a:r>
            <a:endParaRPr lang="es-CO" dirty="0"/>
          </a:p>
        </p:txBody>
      </p:sp>
      <p:pic>
        <p:nvPicPr>
          <p:cNvPr id="3074" name="Picture 2" descr="http://h24-resize.s3.amazonaws.com/14863/20812691-UlYK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772816"/>
            <a:ext cx="2808312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619672" y="5149029"/>
            <a:ext cx="5760640" cy="1569660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solidFill>
                  <a:srgbClr val="FF0000"/>
                </a:solidFill>
              </a:rPr>
              <a:t>Mateo 10:33</a:t>
            </a:r>
            <a:r>
              <a:rPr lang="es-CO" sz="2400" dirty="0"/>
              <a:t> </a:t>
            </a:r>
            <a:r>
              <a:rPr lang="es-CO" sz="2400" dirty="0" smtClean="0"/>
              <a:t> dice: «Y </a:t>
            </a:r>
            <a:r>
              <a:rPr lang="es-CO" sz="2400" dirty="0"/>
              <a:t>a cualquiera que me niegue delante de los hombres, Yo también le negaré delante de Mi Padre que está en los </a:t>
            </a:r>
            <a:r>
              <a:rPr lang="es-CO" sz="2400" dirty="0" smtClean="0"/>
              <a:t>cielos».</a:t>
            </a:r>
            <a:endParaRPr lang="es-CO" sz="2400" dirty="0"/>
          </a:p>
        </p:txBody>
      </p:sp>
    </p:spTree>
    <p:extLst>
      <p:ext uri="{BB962C8B-B14F-4D97-AF65-F5344CB8AC3E}">
        <p14:creationId xmlns:p14="http://schemas.microsoft.com/office/powerpoint/2010/main" val="3040087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59832" y="404664"/>
            <a:ext cx="3456384" cy="6120680"/>
          </a:xfrm>
          <a:blipFill>
            <a:blip r:embed="rId2"/>
            <a:tile tx="0" ty="0" sx="100000" sy="100000" flip="none" algn="tl"/>
          </a:blipFill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CO" sz="3600" b="1" dirty="0"/>
              <a:t>Salmo </a:t>
            </a:r>
            <a:r>
              <a:rPr lang="es-CO" sz="3600" b="1" dirty="0" smtClean="0"/>
              <a:t>18:2.</a:t>
            </a:r>
          </a:p>
          <a:p>
            <a:pPr marL="0" indent="0" algn="ctr">
              <a:buNone/>
            </a:pPr>
            <a:r>
              <a:rPr lang="es-CO" sz="3600" dirty="0"/>
              <a:t> Jehová, roca mía y castillo mío, y mi libertador; Dios mío, fortaleza mía, en él confiaré; Mi escudo, y la fuerza de mi salvación, mi alto refugio.</a:t>
            </a:r>
          </a:p>
        </p:txBody>
      </p:sp>
      <p:pic>
        <p:nvPicPr>
          <p:cNvPr id="4098" name="Picture 2" descr="http://h24-resize.s3.amazonaws.com/14863/16808551-P0ZuJ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12776"/>
            <a:ext cx="2735188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h24-resize.s3.amazonaws.com/14863/13505425-aZlJ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412776"/>
            <a:ext cx="2303140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8705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>
            <a:normAutofit/>
          </a:bodyPr>
          <a:lstStyle/>
          <a:p>
            <a:r>
              <a:rPr lang="es-CO" sz="5400" b="1" dirty="0" smtClean="0">
                <a:latin typeface="Agency FB" pitchFamily="34" charset="0"/>
              </a:rPr>
              <a:t>Ageo 2:23</a:t>
            </a:r>
            <a:endParaRPr lang="es-CO" sz="5400" b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 rot="20858639">
            <a:off x="539552" y="1844824"/>
            <a:ext cx="5122912" cy="4525963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sz="3600" dirty="0" smtClean="0">
                <a:solidFill>
                  <a:srgbClr val="FF0000"/>
                </a:solidFill>
                <a:latin typeface="Harlow Solid Italic" pitchFamily="82" charset="0"/>
              </a:rPr>
              <a:t>»</a:t>
            </a:r>
            <a:r>
              <a:rPr lang="es-CO" sz="4000" dirty="0" smtClean="0">
                <a:solidFill>
                  <a:srgbClr val="FF0000"/>
                </a:solidFill>
                <a:latin typeface="Harlow Solid Italic" pitchFamily="82" charset="0"/>
              </a:rPr>
              <a:t>En </a:t>
            </a:r>
            <a:r>
              <a:rPr lang="es-CO" sz="4000" dirty="0">
                <a:solidFill>
                  <a:srgbClr val="FF0000"/>
                </a:solidFill>
                <a:latin typeface="Harlow Solid Italic" pitchFamily="82" charset="0"/>
              </a:rPr>
              <a:t>aquel día, dice Jehová de los ejércitos, te tomaré, oh Zorobabel hijo de Salatiel, siervo mío, dice Jehová, y te pondré como anillo de sellar; porque yo te escogí, dice Jehová de los </a:t>
            </a:r>
            <a:r>
              <a:rPr lang="es-CO" sz="4000" dirty="0" smtClean="0">
                <a:solidFill>
                  <a:srgbClr val="FF0000"/>
                </a:solidFill>
                <a:latin typeface="Harlow Solid Italic" pitchFamily="82" charset="0"/>
              </a:rPr>
              <a:t>ejércitos</a:t>
            </a:r>
            <a:r>
              <a:rPr lang="es-CO" sz="3600" dirty="0" smtClean="0">
                <a:solidFill>
                  <a:srgbClr val="FF0000"/>
                </a:solidFill>
                <a:latin typeface="Harlow Solid Italic" pitchFamily="82" charset="0"/>
              </a:rPr>
              <a:t>».</a:t>
            </a:r>
            <a:endParaRPr lang="es-CO" sz="3600" dirty="0">
              <a:solidFill>
                <a:srgbClr val="FF0000"/>
              </a:solidFill>
              <a:latin typeface="Harlow Solid Italic" pitchFamily="82" charset="0"/>
            </a:endParaRPr>
          </a:p>
        </p:txBody>
      </p:sp>
      <p:pic>
        <p:nvPicPr>
          <p:cNvPr id="5122" name="Picture 2" descr="http://h24-original.s3.amazonaws.com/14863/6260737-tzpC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204864"/>
            <a:ext cx="2520280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320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r>
              <a:rPr lang="es-CO" b="1" dirty="0">
                <a:solidFill>
                  <a:srgbClr val="FF0000"/>
                </a:solidFill>
              </a:rPr>
              <a:t>1 </a:t>
            </a:r>
            <a:r>
              <a:rPr lang="es-CO" b="1" dirty="0" smtClean="0">
                <a:solidFill>
                  <a:srgbClr val="FF0000"/>
                </a:solidFill>
              </a:rPr>
              <a:t>Crónica </a:t>
            </a:r>
            <a:r>
              <a:rPr lang="es-CO" b="1" dirty="0">
                <a:solidFill>
                  <a:srgbClr val="FF0000"/>
                </a:solidFill>
              </a:rPr>
              <a:t>28:20</a:t>
            </a:r>
            <a:r>
              <a:rPr lang="es-CO" dirty="0"/>
              <a:t> Dijo además David a Salomón su hijo: 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700808"/>
            <a:ext cx="5770984" cy="4525963"/>
          </a:xfrm>
          <a:blipFill>
            <a:blip r:embed="rId3"/>
            <a:tile tx="0" ty="0" sx="100000" sy="100000" flip="none" algn="tl"/>
          </a:blip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sz="3600" b="1" dirty="0" smtClean="0"/>
              <a:t>Anímate </a:t>
            </a:r>
            <a:r>
              <a:rPr lang="es-CO" sz="3600" b="1" dirty="0"/>
              <a:t>y</a:t>
            </a:r>
            <a:r>
              <a:rPr lang="es-CO" sz="3600" dirty="0"/>
              <a:t> </a:t>
            </a:r>
            <a:r>
              <a:rPr lang="es-CO" sz="3600" b="1" dirty="0"/>
              <a:t>esfuérzate</a:t>
            </a:r>
            <a:r>
              <a:rPr lang="es-CO" sz="3600" dirty="0"/>
              <a:t>, y manos a la obra; no temas, ni desmayes, porque Jehová Dios, mi Dios, estará contigo; él no te dejará ni te desamparará, hasta que acabes toda la obra para el servicio de la casa de </a:t>
            </a:r>
            <a:r>
              <a:rPr lang="es-CO" sz="3600" dirty="0" smtClean="0"/>
              <a:t>Jehová.</a:t>
            </a:r>
            <a:endParaRPr lang="es-CO" sz="3600" dirty="0"/>
          </a:p>
        </p:txBody>
      </p:sp>
      <p:pic>
        <p:nvPicPr>
          <p:cNvPr id="6146" name="Picture 2" descr="http://h24-resize.s3.amazonaws.com/14863/13505427-P8NZ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772816"/>
            <a:ext cx="2736304" cy="4462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8078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>
            <a:normAutofit/>
          </a:bodyPr>
          <a:lstStyle/>
          <a:p>
            <a:r>
              <a:rPr lang="es-CO" sz="5400" b="1" i="1" dirty="0">
                <a:latin typeface="Agency FB" pitchFamily="34" charset="0"/>
              </a:rPr>
              <a:t>Oración de Salvación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6059016" cy="3196952"/>
          </a:xfrm>
        </p:spPr>
        <p:txBody>
          <a:bodyPr>
            <a:normAutofit fontScale="85000" lnSpcReduction="10000"/>
          </a:bodyPr>
          <a:lstStyle/>
          <a:p>
            <a:pPr marL="0" indent="0" algn="ctr" fontAlgn="base">
              <a:buNone/>
            </a:pPr>
            <a:r>
              <a:rPr lang="es-CO" sz="3600" b="1" dirty="0" smtClean="0">
                <a:solidFill>
                  <a:srgbClr val="FF0000"/>
                </a:solidFill>
              </a:rPr>
              <a:t>¿</a:t>
            </a:r>
            <a:r>
              <a:rPr lang="es-CO" sz="3600" b="1" dirty="0">
                <a:solidFill>
                  <a:srgbClr val="FF0000"/>
                </a:solidFill>
              </a:rPr>
              <a:t>Qué es la Oración de Salvación? ¿Qué hago para ser "salvo"? </a:t>
            </a:r>
            <a:endParaRPr lang="es-CO" sz="3600" b="1" dirty="0" smtClean="0">
              <a:solidFill>
                <a:srgbClr val="FF0000"/>
              </a:solidFill>
            </a:endParaRPr>
          </a:p>
          <a:p>
            <a:pPr marL="0" indent="0" algn="ctr" fontAlgn="base">
              <a:buNone/>
            </a:pPr>
            <a:r>
              <a:rPr lang="es-CO" dirty="0" smtClean="0"/>
              <a:t>En </a:t>
            </a:r>
            <a:r>
              <a:rPr lang="es-CO" dirty="0"/>
              <a:t>un punto u otro, todos nos hacemos esta pregunta.</a:t>
            </a:r>
          </a:p>
          <a:p>
            <a:pPr marL="0" indent="0" algn="ctr" fontAlgn="base">
              <a:buNone/>
            </a:pPr>
            <a:r>
              <a:rPr lang="es-CO" b="1" dirty="0">
                <a:solidFill>
                  <a:srgbClr val="FF0000"/>
                </a:solidFill>
              </a:rPr>
              <a:t>Romanos </a:t>
            </a:r>
            <a:r>
              <a:rPr lang="es-CO" b="1" dirty="0" smtClean="0">
                <a:solidFill>
                  <a:srgbClr val="FF0000"/>
                </a:solidFill>
              </a:rPr>
              <a:t>10:9 </a:t>
            </a:r>
            <a:r>
              <a:rPr lang="es-CO" dirty="0" smtClean="0"/>
              <a:t>dice: </a:t>
            </a:r>
            <a:r>
              <a:rPr lang="es-CO" dirty="0"/>
              <a:t> "</a:t>
            </a:r>
            <a:r>
              <a:rPr lang="es-CO" dirty="0">
                <a:latin typeface="Agency FB" pitchFamily="34" charset="0"/>
              </a:rPr>
              <a:t>Si confiesas con tu boca que Jesús es el Señor, y crees en tu corazón que Dios lo levantó de entre los muertos, serás salvo</a:t>
            </a:r>
            <a:r>
              <a:rPr lang="es-CO" dirty="0" smtClean="0"/>
              <a:t>"</a:t>
            </a:r>
            <a:endParaRPr lang="es-CO" dirty="0"/>
          </a:p>
        </p:txBody>
      </p:sp>
      <p:pic>
        <p:nvPicPr>
          <p:cNvPr id="7170" name="Picture 2" descr="http://h24-resize.s3.amazonaws.com/14863/13620651-RIXQu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700808"/>
            <a:ext cx="2376264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331640" y="5149838"/>
            <a:ext cx="6264696" cy="1384995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pPr algn="ctr"/>
            <a:r>
              <a:rPr lang="es-CO" sz="2800" dirty="0">
                <a:solidFill>
                  <a:srgbClr val="FF0000"/>
                </a:solidFill>
              </a:rPr>
              <a:t>Juan 3:3</a:t>
            </a:r>
            <a:r>
              <a:rPr lang="es-CO" sz="2800" dirty="0"/>
              <a:t> "</a:t>
            </a:r>
            <a:r>
              <a:rPr lang="es-CO" sz="2800" dirty="0">
                <a:latin typeface="Agency FB" pitchFamily="34" charset="0"/>
              </a:rPr>
              <a:t>De veras te aseguro que quien no nazca de nuevo no puede ver el reino de </a:t>
            </a:r>
            <a:r>
              <a:rPr lang="es-CO" sz="2800" dirty="0" smtClean="0">
                <a:latin typeface="Agency FB" pitchFamily="34" charset="0"/>
              </a:rPr>
              <a:t>Dios, dijo </a:t>
            </a:r>
            <a:r>
              <a:rPr lang="es-CO" sz="2800" dirty="0">
                <a:latin typeface="Agency FB" pitchFamily="34" charset="0"/>
              </a:rPr>
              <a:t>Jesús</a:t>
            </a:r>
            <a:r>
              <a:rPr lang="es-CO" sz="2800" dirty="0"/>
              <a:t>"</a:t>
            </a:r>
            <a:br>
              <a:rPr lang="es-CO" sz="2800" dirty="0"/>
            </a:br>
            <a:endParaRPr lang="es-CO" sz="2800" dirty="0"/>
          </a:p>
        </p:txBody>
      </p:sp>
    </p:spTree>
    <p:extLst>
      <p:ext uri="{BB962C8B-B14F-4D97-AF65-F5344CB8AC3E}">
        <p14:creationId xmlns:p14="http://schemas.microsoft.com/office/powerpoint/2010/main" val="779844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r>
              <a:rPr lang="es-CO" b="1" i="1" dirty="0" smtClean="0">
                <a:latin typeface="Agency FB" pitchFamily="34" charset="0"/>
              </a:rPr>
              <a:t>¿Qué es la oración </a:t>
            </a:r>
            <a:r>
              <a:rPr lang="es-CO" b="1" i="1" dirty="0">
                <a:latin typeface="Agency FB" pitchFamily="34" charset="0"/>
              </a:rPr>
              <a:t>de </a:t>
            </a:r>
            <a:r>
              <a:rPr lang="es-CO" b="1" i="1" dirty="0" smtClean="0">
                <a:latin typeface="Agency FB" pitchFamily="34" charset="0"/>
              </a:rPr>
              <a:t>Salvación?</a:t>
            </a:r>
            <a:r>
              <a:rPr lang="es-CO" b="1" i="1" dirty="0">
                <a:latin typeface="Agency FB" pitchFamily="34" charset="0"/>
              </a:rPr>
              <a:t> 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5626968" cy="2908920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La </a:t>
            </a:r>
            <a:r>
              <a:rPr lang="es-CO" dirty="0" smtClean="0"/>
              <a:t>Oración </a:t>
            </a:r>
            <a:r>
              <a:rPr lang="es-CO" dirty="0"/>
              <a:t>es meramente un camino para renacer en </a:t>
            </a:r>
            <a:r>
              <a:rPr lang="es-CO" dirty="0" smtClean="0"/>
              <a:t>Jesucristo. Para </a:t>
            </a:r>
            <a:r>
              <a:rPr lang="es-CO" dirty="0"/>
              <a:t>volver a nacer, debes confesar a Jesús como tu Señor y creer que lo es. Cuando tú le pides a Dios que entre Jesús a tu corazón, estás permitiéndole ser el Señor de tu vida</a:t>
            </a:r>
            <a:r>
              <a:rPr lang="es-CO" dirty="0" smtClean="0"/>
              <a:t>.</a:t>
            </a:r>
            <a:endParaRPr lang="es-CO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700808"/>
            <a:ext cx="2579365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67544" y="4572912"/>
            <a:ext cx="8280920" cy="2246769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Desafortunadamente, </a:t>
            </a:r>
            <a:r>
              <a:rPr lang="es-CO" sz="2800" dirty="0" smtClean="0"/>
              <a:t>nosotros creemos difícil allegarnos a Cristo, pero Él dice: «Venid a mí todos los que estáis fatigados y cargados, y yo os haré descansar. Mi yugo es fácil y ligera mi carga»</a:t>
            </a:r>
          </a:p>
          <a:p>
            <a:pPr algn="ctr"/>
            <a:r>
              <a:rPr lang="es-CO" sz="2800" dirty="0" smtClean="0"/>
              <a:t> </a:t>
            </a:r>
            <a:r>
              <a:rPr lang="es-CO" sz="2800" dirty="0" smtClean="0">
                <a:solidFill>
                  <a:srgbClr val="FF0000"/>
                </a:solidFill>
              </a:rPr>
              <a:t>(Mat.11:28; 30).</a:t>
            </a:r>
            <a:endParaRPr lang="es-CO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3472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5266928" cy="3024336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A</a:t>
            </a:r>
            <a:r>
              <a:rPr lang="es-CO" dirty="0" smtClean="0"/>
              <a:t>. La </a:t>
            </a:r>
            <a:r>
              <a:rPr lang="es-CO" dirty="0"/>
              <a:t>salvación ocurre cuando una persona escucha el mensaje de salvación, lo cree y toma la decisión de recibir a Jesús en su </a:t>
            </a:r>
            <a:r>
              <a:rPr lang="es-CO" dirty="0" smtClean="0"/>
              <a:t>corazón, tal como se encuentra. Después </a:t>
            </a:r>
            <a:r>
              <a:rPr lang="es-CO" dirty="0" smtClean="0"/>
              <a:t>Jesús </a:t>
            </a:r>
            <a:r>
              <a:rPr lang="es-CO" dirty="0"/>
              <a:t>l</a:t>
            </a:r>
            <a:r>
              <a:rPr lang="es-CO" dirty="0" smtClean="0"/>
              <a:t>e dice: «</a:t>
            </a:r>
            <a:r>
              <a:rPr lang="es-CO" dirty="0" smtClean="0">
                <a:latin typeface="Agency FB" pitchFamily="34" charset="0"/>
              </a:rPr>
              <a:t>Si me amáis, guarda mis mandamientos</a:t>
            </a:r>
            <a:r>
              <a:rPr lang="es-CO" dirty="0" smtClean="0"/>
              <a:t>» 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(Juan 14:15; Exo.20:3-17).</a:t>
            </a:r>
          </a:p>
        </p:txBody>
      </p:sp>
      <p:sp>
        <p:nvSpPr>
          <p:cNvPr id="2" name="1 Rectángulo"/>
          <p:cNvSpPr/>
          <p:nvPr/>
        </p:nvSpPr>
        <p:spPr>
          <a:xfrm>
            <a:off x="3405818" y="3861048"/>
            <a:ext cx="558011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b="1" dirty="0" smtClean="0">
                <a:solidFill>
                  <a:srgbClr val="FF0000"/>
                </a:solidFill>
              </a:rPr>
              <a:t>B</a:t>
            </a:r>
            <a:r>
              <a:rPr lang="es-CO" sz="2800" dirty="0" smtClean="0"/>
              <a:t>. La </a:t>
            </a:r>
            <a:r>
              <a:rPr lang="es-CO" sz="2800" dirty="0"/>
              <a:t>salvación es el "pase" para entrar al cielo cuando Cristo vuelva por segunda </a:t>
            </a:r>
            <a:r>
              <a:rPr lang="es-CO" sz="2800" dirty="0" smtClean="0"/>
              <a:t>vez, </a:t>
            </a:r>
            <a:r>
              <a:rPr lang="es-CO" sz="2800" dirty="0" smtClean="0"/>
              <a:t>SI HEMOS SIDO FIELES A LA ORDEN DE JESÚS.</a:t>
            </a:r>
          </a:p>
          <a:p>
            <a:r>
              <a:rPr lang="es-CO" sz="2800" dirty="0" smtClean="0"/>
              <a:t> </a:t>
            </a:r>
            <a:r>
              <a:rPr lang="es-CO" sz="2800" dirty="0"/>
              <a:t>Lea </a:t>
            </a:r>
            <a:r>
              <a:rPr lang="es-CO" sz="2800" dirty="0" smtClean="0">
                <a:solidFill>
                  <a:srgbClr val="FF0000"/>
                </a:solidFill>
              </a:rPr>
              <a:t>Mat.28:20 pp;Apoc.22:14;21:27.</a:t>
            </a:r>
            <a:endParaRPr lang="es-CO" sz="2800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69354"/>
            <a:ext cx="2881114" cy="2483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429000"/>
            <a:ext cx="2808312" cy="2999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787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>
            <a:normAutofit/>
          </a:bodyPr>
          <a:lstStyle/>
          <a:p>
            <a:r>
              <a:rPr lang="es-CO" b="1" i="1" dirty="0">
                <a:latin typeface="Agency FB" pitchFamily="34" charset="0"/>
              </a:rPr>
              <a:t>Requisitos para obtener la salvación: 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04482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CO" dirty="0" smtClean="0"/>
              <a:t>1</a:t>
            </a:r>
            <a:r>
              <a:rPr lang="es-CO" dirty="0"/>
              <a:t>. Reconoce en tu corazón que Jesús es el </a:t>
            </a:r>
            <a:r>
              <a:rPr lang="es-CO" dirty="0" smtClean="0"/>
              <a:t>Hijo de Dios, quién murió en tu lugar.</a:t>
            </a:r>
            <a:r>
              <a:rPr lang="es-CO" dirty="0"/>
              <a:t/>
            </a:r>
            <a:br>
              <a:rPr lang="es-CO" dirty="0"/>
            </a:br>
            <a:r>
              <a:rPr lang="es-CO" dirty="0"/>
              <a:t>2. </a:t>
            </a:r>
            <a:r>
              <a:rPr lang="es-CO" dirty="0" smtClean="0"/>
              <a:t>Reconoce que eres un pecador.</a:t>
            </a:r>
            <a:r>
              <a:rPr lang="es-CO" dirty="0"/>
              <a:t/>
            </a:r>
            <a:br>
              <a:rPr lang="es-CO" dirty="0"/>
            </a:br>
            <a:r>
              <a:rPr lang="es-CO" dirty="0"/>
              <a:t>3. Cree que Jesús murió por tus pecados y fue resucitado </a:t>
            </a:r>
            <a:r>
              <a:rPr lang="es-CO" dirty="0" smtClean="0"/>
              <a:t>al tercer día.</a:t>
            </a:r>
            <a:endParaRPr lang="es-CO" dirty="0"/>
          </a:p>
          <a:p>
            <a:endParaRPr lang="es-CO" dirty="0"/>
          </a:p>
          <a:p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251520" y="3900397"/>
            <a:ext cx="5040560" cy="2554545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r>
              <a:rPr lang="es-CO" sz="3200" dirty="0"/>
              <a:t>4. Arrepiéntete de tus pecados y bautízate en el nombre del Padre, del hijo y del Espíritu </a:t>
            </a:r>
            <a:r>
              <a:rPr lang="es-CO" sz="3200" dirty="0" smtClean="0"/>
              <a:t>Santo. </a:t>
            </a:r>
            <a:r>
              <a:rPr lang="es-CO" sz="3200" dirty="0">
                <a:solidFill>
                  <a:srgbClr val="FF0000"/>
                </a:solidFill>
              </a:rPr>
              <a:t>(Mat.28:19).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933056"/>
            <a:ext cx="3096344" cy="24892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0502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>
            <a:normAutofit/>
          </a:bodyPr>
          <a:lstStyle/>
          <a:p>
            <a:r>
              <a:rPr lang="es-CO" sz="5400" b="1" i="1" dirty="0" smtClean="0">
                <a:latin typeface="Agency FB" pitchFamily="34" charset="0"/>
              </a:rPr>
              <a:t>¿Qué es la oración?</a:t>
            </a:r>
            <a:endParaRPr lang="es-CO" sz="5400" b="1" i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La oración es simplemente el acto de hablar con Dios, como lo hacemos con un amigo: La </a:t>
            </a:r>
            <a:r>
              <a:rPr lang="es-CO" dirty="0"/>
              <a:t>Oración </a:t>
            </a:r>
            <a:r>
              <a:rPr lang="es-CO" dirty="0" smtClean="0"/>
              <a:t> </a:t>
            </a:r>
            <a:r>
              <a:rPr lang="es-CO" dirty="0"/>
              <a:t>no es un ritual basado en palabras </a:t>
            </a:r>
            <a:r>
              <a:rPr lang="es-CO" dirty="0" smtClean="0"/>
              <a:t>específicas: </a:t>
            </a:r>
            <a:r>
              <a:rPr lang="es-CO" dirty="0"/>
              <a:t>No consiste en el poder de una oración, sino en el poder de comprometer verdaderamente nuestras vidas a Cristo como nuestro </a:t>
            </a:r>
            <a:r>
              <a:rPr lang="es-CO" dirty="0" smtClean="0"/>
              <a:t>Creador, Salvador </a:t>
            </a:r>
            <a:r>
              <a:rPr lang="es-CO" dirty="0"/>
              <a:t>y Señor. </a:t>
            </a:r>
            <a:endParaRPr lang="es-CO" dirty="0" smtClean="0"/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sz="2900" b="1" dirty="0" smtClean="0"/>
              <a:t>Lo </a:t>
            </a:r>
            <a:r>
              <a:rPr lang="es-CO" sz="2900" b="1" dirty="0"/>
              <a:t>siguiente es simplemente </a:t>
            </a:r>
            <a:r>
              <a:rPr lang="es-CO" sz="2900" b="1" u="sng" dirty="0"/>
              <a:t>una guía</a:t>
            </a:r>
            <a:r>
              <a:rPr lang="es-CO" sz="2900" b="1" dirty="0"/>
              <a:t> para </a:t>
            </a:r>
            <a:r>
              <a:rPr lang="es-CO" sz="2900" b="1" dirty="0" smtClean="0"/>
              <a:t>nuestra sincera oración </a:t>
            </a:r>
            <a:r>
              <a:rPr lang="es-CO" sz="2900" b="1" dirty="0"/>
              <a:t>de fe</a:t>
            </a:r>
            <a:r>
              <a:rPr lang="es-CO" sz="2900" b="1" dirty="0" smtClean="0"/>
              <a:t>:</a:t>
            </a:r>
            <a:r>
              <a:rPr lang="es-CO" sz="2900" b="1" dirty="0"/>
              <a:t/>
            </a:r>
            <a:br>
              <a:rPr lang="es-CO" sz="2900" b="1" dirty="0"/>
            </a:br>
            <a:r>
              <a:rPr lang="es-CO" dirty="0" smtClean="0">
                <a:solidFill>
                  <a:srgbClr val="FF0000"/>
                </a:solidFill>
              </a:rPr>
              <a:t>Padre </a:t>
            </a:r>
            <a:r>
              <a:rPr lang="es-CO" dirty="0" smtClean="0">
                <a:solidFill>
                  <a:srgbClr val="FF0000"/>
                </a:solidFill>
              </a:rPr>
              <a:t>nuestro que estas en el cielo, </a:t>
            </a:r>
            <a:r>
              <a:rPr lang="es-CO" dirty="0">
                <a:solidFill>
                  <a:srgbClr val="FF0000"/>
                </a:solidFill>
              </a:rPr>
              <a:t>perdona todos mis pecados.</a:t>
            </a:r>
            <a:br>
              <a:rPr lang="es-CO" dirty="0">
                <a:solidFill>
                  <a:srgbClr val="FF0000"/>
                </a:solidFill>
              </a:rPr>
            </a:br>
            <a:r>
              <a:rPr lang="es-CO" dirty="0">
                <a:solidFill>
                  <a:srgbClr val="FF0000"/>
                </a:solidFill>
              </a:rPr>
              <a:t>Ven a mi corazón y límpiame con </a:t>
            </a:r>
            <a:r>
              <a:rPr lang="es-CO" dirty="0" smtClean="0">
                <a:solidFill>
                  <a:srgbClr val="FF0000"/>
                </a:solidFill>
              </a:rPr>
              <a:t>la </a:t>
            </a:r>
            <a:r>
              <a:rPr lang="es-CO" dirty="0">
                <a:solidFill>
                  <a:srgbClr val="FF0000"/>
                </a:solidFill>
              </a:rPr>
              <a:t>sangre </a:t>
            </a:r>
            <a:r>
              <a:rPr lang="es-CO" dirty="0" smtClean="0">
                <a:solidFill>
                  <a:srgbClr val="FF0000"/>
                </a:solidFill>
              </a:rPr>
              <a:t>de tu Hijo Cristo Jesús. Y concédeme el poder de tu Santo Espíritu para obedecer tus </a:t>
            </a:r>
            <a:r>
              <a:rPr lang="es-CO" dirty="0" smtClean="0">
                <a:solidFill>
                  <a:srgbClr val="FF0000"/>
                </a:solidFill>
              </a:rPr>
              <a:t>Mandamientos</a:t>
            </a:r>
            <a:r>
              <a:rPr lang="es-CO" dirty="0" smtClean="0">
                <a:solidFill>
                  <a:srgbClr val="FF0000"/>
                </a:solidFill>
              </a:rPr>
              <a:t>. Reconozco </a:t>
            </a:r>
            <a:r>
              <a:rPr lang="es-CO" dirty="0">
                <a:solidFill>
                  <a:srgbClr val="FF0000"/>
                </a:solidFill>
              </a:rPr>
              <a:t>que </a:t>
            </a:r>
            <a:r>
              <a:rPr lang="es-CO" dirty="0" smtClean="0">
                <a:solidFill>
                  <a:srgbClr val="FF0000"/>
                </a:solidFill>
              </a:rPr>
              <a:t>Jesús es el </a:t>
            </a:r>
            <a:r>
              <a:rPr lang="es-CO" dirty="0">
                <a:solidFill>
                  <a:srgbClr val="FF0000"/>
                </a:solidFill>
              </a:rPr>
              <a:t>H</a:t>
            </a:r>
            <a:r>
              <a:rPr lang="es-CO" dirty="0" smtClean="0">
                <a:solidFill>
                  <a:srgbClr val="FF0000"/>
                </a:solidFill>
              </a:rPr>
              <a:t>ijo </a:t>
            </a:r>
            <a:r>
              <a:rPr lang="es-CO" dirty="0">
                <a:solidFill>
                  <a:srgbClr val="FF0000"/>
                </a:solidFill>
              </a:rPr>
              <a:t>de Dios, y ahora quiero que seas el Rey, </a:t>
            </a:r>
            <a:r>
              <a:rPr lang="es-CO" dirty="0" smtClean="0">
                <a:solidFill>
                  <a:srgbClr val="FF0000"/>
                </a:solidFill>
              </a:rPr>
              <a:t>mi </a:t>
            </a:r>
            <a:r>
              <a:rPr lang="es-CO" dirty="0">
                <a:solidFill>
                  <a:srgbClr val="FF0000"/>
                </a:solidFill>
              </a:rPr>
              <a:t>Señor y mi Salvador</a:t>
            </a:r>
            <a:r>
              <a:rPr lang="es-CO" dirty="0" smtClean="0">
                <a:solidFill>
                  <a:srgbClr val="FF0000"/>
                </a:solidFill>
              </a:rPr>
              <a:t>.</a:t>
            </a:r>
            <a:r>
              <a:rPr lang="es-CO" dirty="0">
                <a:solidFill>
                  <a:srgbClr val="FF0000"/>
                </a:solidFill>
              </a:rPr>
              <a:t/>
            </a:r>
            <a:br>
              <a:rPr lang="es-CO" dirty="0">
                <a:solidFill>
                  <a:srgbClr val="FF0000"/>
                </a:solidFill>
              </a:rPr>
            </a:br>
            <a:r>
              <a:rPr lang="es-CO" dirty="0">
                <a:solidFill>
                  <a:srgbClr val="FF0000"/>
                </a:solidFill>
              </a:rPr>
              <a:t>Gracias Dios por </a:t>
            </a:r>
            <a:r>
              <a:rPr lang="es-CO" dirty="0" smtClean="0">
                <a:solidFill>
                  <a:srgbClr val="FF0000"/>
                </a:solidFill>
              </a:rPr>
              <a:t>recibirme. 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Oro en el nombre de Cristo Jesús. Amen.</a:t>
            </a:r>
            <a:endParaRPr lang="es-CO" dirty="0">
              <a:solidFill>
                <a:srgbClr val="FF0000"/>
              </a:solidFill>
            </a:endParaRP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614830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692696"/>
            <a:ext cx="9144000" cy="5544616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CO" sz="2800" b="1" dirty="0">
                <a:solidFill>
                  <a:schemeClr val="bg1"/>
                </a:solidFill>
              </a:rPr>
              <a:t>Si decidiste hacer esta oración ya eres </a:t>
            </a:r>
            <a:r>
              <a:rPr lang="es-CO" sz="2800" b="1" dirty="0" smtClean="0">
                <a:solidFill>
                  <a:schemeClr val="bg1"/>
                </a:solidFill>
              </a:rPr>
              <a:t>«hijo de Dios» un cristiano </a:t>
            </a:r>
            <a:r>
              <a:rPr lang="es-CO" sz="2800" b="1" dirty="0">
                <a:solidFill>
                  <a:schemeClr val="bg1"/>
                </a:solidFill>
              </a:rPr>
              <a:t>por fe, en este </a:t>
            </a:r>
            <a:r>
              <a:rPr lang="es-CO" sz="2800" b="1" dirty="0" smtClean="0">
                <a:solidFill>
                  <a:schemeClr val="bg1"/>
                </a:solidFill>
              </a:rPr>
              <a:t>día, eres bienvenido </a:t>
            </a:r>
            <a:r>
              <a:rPr lang="es-CO" sz="2800" b="1" dirty="0">
                <a:solidFill>
                  <a:schemeClr val="bg1"/>
                </a:solidFill>
              </a:rPr>
              <a:t>a la familia de Dios.</a:t>
            </a:r>
            <a:br>
              <a:rPr lang="es-CO" sz="2800" b="1" dirty="0">
                <a:solidFill>
                  <a:schemeClr val="bg1"/>
                </a:solidFill>
              </a:rPr>
            </a:br>
            <a:endParaRPr lang="es-CO" sz="2800" b="1" dirty="0" smtClean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s-CO" sz="2800" b="1" dirty="0" smtClean="0">
                <a:solidFill>
                  <a:schemeClr val="bg1"/>
                </a:solidFill>
              </a:rPr>
              <a:t>Ahora</a:t>
            </a:r>
            <a:r>
              <a:rPr lang="es-CO" sz="2800" b="1" dirty="0">
                <a:solidFill>
                  <a:schemeClr val="bg1"/>
                </a:solidFill>
              </a:rPr>
              <a:t>, como una forma de crecer más cerca de Jesús, lee la </a:t>
            </a:r>
            <a:r>
              <a:rPr lang="es-CO" sz="2800" b="1" dirty="0" smtClean="0">
                <a:solidFill>
                  <a:schemeClr val="bg1"/>
                </a:solidFill>
              </a:rPr>
              <a:t>Biblia todos los días, ora frecuentemente,  congrégate </a:t>
            </a:r>
            <a:r>
              <a:rPr lang="es-CO" sz="2800" b="1" dirty="0">
                <a:solidFill>
                  <a:schemeClr val="bg1"/>
                </a:solidFill>
              </a:rPr>
              <a:t>en </a:t>
            </a:r>
            <a:r>
              <a:rPr lang="es-CO" sz="2800" b="1" dirty="0" smtClean="0">
                <a:solidFill>
                  <a:schemeClr val="bg1"/>
                </a:solidFill>
              </a:rPr>
              <a:t>la iglesia que «</a:t>
            </a:r>
            <a:r>
              <a:rPr lang="es-CO" sz="2800" b="1" dirty="0" smtClean="0">
                <a:solidFill>
                  <a:schemeClr val="bg1"/>
                </a:solidFill>
                <a:latin typeface="Agency FB" pitchFamily="34" charset="0"/>
              </a:rPr>
              <a:t>GUARDA LOS MANDAMIENTOS DE DIOS</a:t>
            </a:r>
            <a:r>
              <a:rPr lang="es-CO" sz="2800" b="1" dirty="0" smtClean="0">
                <a:solidFill>
                  <a:schemeClr val="bg1"/>
                </a:solidFill>
              </a:rPr>
              <a:t>», mencionada en  </a:t>
            </a:r>
            <a:r>
              <a:rPr lang="es-CO" sz="2800" b="1" u="sng" dirty="0" smtClean="0">
                <a:solidFill>
                  <a:srgbClr val="FFFF00"/>
                </a:solidFill>
              </a:rPr>
              <a:t>(Apoc.12:17;14:12), </a:t>
            </a:r>
            <a:r>
              <a:rPr lang="es-CO" sz="2800" b="1" dirty="0" smtClean="0">
                <a:solidFill>
                  <a:schemeClr val="bg1"/>
                </a:solidFill>
              </a:rPr>
              <a:t>es decir, en la iglesia Adventista del Séptimo Día, que guarda el sábado, día de reposo ordenado por Dios </a:t>
            </a:r>
            <a:r>
              <a:rPr lang="es-CO" sz="2800" b="1" dirty="0" smtClean="0">
                <a:solidFill>
                  <a:schemeClr val="bg1"/>
                </a:solidFill>
              </a:rPr>
              <a:t>en </a:t>
            </a:r>
            <a:r>
              <a:rPr lang="es-CO" sz="2800" b="1" u="sng" dirty="0" smtClean="0">
                <a:solidFill>
                  <a:srgbClr val="FFFF00"/>
                </a:solidFill>
              </a:rPr>
              <a:t>(Exo.20:8-11</a:t>
            </a:r>
            <a:r>
              <a:rPr lang="es-CO" sz="2800" b="1" dirty="0" smtClean="0">
                <a:solidFill>
                  <a:srgbClr val="FFFF00"/>
                </a:solidFill>
              </a:rPr>
              <a:t>). </a:t>
            </a:r>
          </a:p>
          <a:p>
            <a:pPr marL="0" indent="0" algn="ctr">
              <a:buNone/>
            </a:pPr>
            <a:r>
              <a:rPr lang="es-CO" sz="2800" b="1" dirty="0" smtClean="0">
                <a:solidFill>
                  <a:schemeClr val="bg1"/>
                </a:solidFill>
              </a:rPr>
              <a:t>Y veras como paso a paso, obtendrás la paz interior al obedecer la Palabra de Dios.</a:t>
            </a:r>
            <a:endParaRPr lang="es-CO" sz="28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9889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</p:spPr>
        <p:txBody>
          <a:bodyPr>
            <a:noAutofit/>
          </a:bodyPr>
          <a:lstStyle/>
          <a:p>
            <a:r>
              <a:rPr lang="es-CO" sz="2800" dirty="0" smtClean="0">
                <a:latin typeface="Agency FB" pitchFamily="34" charset="0"/>
              </a:rPr>
              <a:t>Ahora experimentarás el poder del Espíritu Santo para obedecer sus Mandamientos. </a:t>
            </a:r>
            <a:r>
              <a:rPr lang="es-CO" sz="2800" u="sng" dirty="0" smtClean="0">
                <a:solidFill>
                  <a:srgbClr val="FF0000"/>
                </a:solidFill>
                <a:latin typeface="Agency FB" pitchFamily="34" charset="0"/>
              </a:rPr>
              <a:t>Lea </a:t>
            </a:r>
            <a:r>
              <a:rPr lang="es-CO" sz="2800" u="sng" dirty="0" smtClean="0">
                <a:solidFill>
                  <a:srgbClr val="FF0000"/>
                </a:solidFill>
                <a:latin typeface="Agency FB" pitchFamily="34" charset="0"/>
              </a:rPr>
              <a:t>Eze.36:26,27</a:t>
            </a:r>
            <a:r>
              <a:rPr lang="es-CO" sz="2800" dirty="0" smtClean="0">
                <a:solidFill>
                  <a:srgbClr val="FF0000"/>
                </a:solidFill>
                <a:latin typeface="Agency FB" pitchFamily="34" charset="0"/>
              </a:rPr>
              <a:t>. </a:t>
            </a:r>
            <a:r>
              <a:rPr lang="es-CO" sz="2800" dirty="0" smtClean="0">
                <a:latin typeface="Agency FB" pitchFamily="34" charset="0"/>
              </a:rPr>
              <a:t>Y fluirán naturalmente sus frutos.</a:t>
            </a:r>
            <a:endParaRPr lang="es-CO" sz="2800" dirty="0">
              <a:latin typeface="Agency FB" pitchFamily="34" charset="0"/>
            </a:endParaRPr>
          </a:p>
        </p:txBody>
      </p:sp>
      <p:pic>
        <p:nvPicPr>
          <p:cNvPr id="8194" name="Picture 2" descr="http://h24-resize.s3.amazonaws.com/14863/16934645-afH4j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772816"/>
            <a:ext cx="8424936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3146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260648"/>
            <a:ext cx="4474840" cy="633670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CO" sz="3600" dirty="0" smtClean="0">
                <a:solidFill>
                  <a:srgbClr val="FF0000"/>
                </a:solidFill>
                <a:latin typeface="Forte" pitchFamily="66" charset="0"/>
              </a:rPr>
              <a:t>Y bienvenidos a la familia de Dios, la iglesia que se está preparando para la segunda venida de Cristo, la iglesia que morará con Cristo por toda la eternidad.</a:t>
            </a:r>
          </a:p>
          <a:p>
            <a:pPr marL="0" indent="0" algn="ctr">
              <a:buNone/>
            </a:pPr>
            <a:r>
              <a:rPr lang="es-CO" sz="3600" dirty="0" smtClean="0">
                <a:solidFill>
                  <a:srgbClr val="FF0000"/>
                </a:solidFill>
                <a:latin typeface="Forte" pitchFamily="66" charset="0"/>
              </a:rPr>
              <a:t> </a:t>
            </a:r>
            <a:endParaRPr lang="es-CO" sz="3600" dirty="0" smtClean="0">
              <a:solidFill>
                <a:srgbClr val="FF0000"/>
              </a:solidFill>
              <a:latin typeface="Forte" pitchFamily="66" charset="0"/>
            </a:endParaRPr>
          </a:p>
          <a:p>
            <a:pPr marL="0" indent="0" algn="ctr">
              <a:buNone/>
            </a:pPr>
            <a:r>
              <a:rPr lang="es-CO" sz="3600" dirty="0" smtClean="0">
                <a:solidFill>
                  <a:srgbClr val="FF0000"/>
                </a:solidFill>
                <a:latin typeface="Forte" pitchFamily="66" charset="0"/>
              </a:rPr>
              <a:t>Que </a:t>
            </a:r>
            <a:r>
              <a:rPr lang="es-CO" sz="3600" dirty="0" smtClean="0">
                <a:solidFill>
                  <a:srgbClr val="FF0000"/>
                </a:solidFill>
                <a:latin typeface="Forte" pitchFamily="66" charset="0"/>
              </a:rPr>
              <a:t>Dios le bendiga en Cristo Jesús. Amen. </a:t>
            </a:r>
            <a:endParaRPr lang="es-CO" sz="3600" dirty="0">
              <a:solidFill>
                <a:srgbClr val="FF0000"/>
              </a:solidFill>
              <a:latin typeface="Forte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908720"/>
            <a:ext cx="3600400" cy="5256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20297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424</TotalTime>
  <Words>628</Words>
  <Application>Microsoft Office PowerPoint</Application>
  <PresentationFormat>Presentación en pantalla (4:3)</PresentationFormat>
  <Paragraphs>60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18" baseType="lpstr">
      <vt:lpstr>Tema de Office</vt:lpstr>
      <vt:lpstr>MEDICINA PARA EL ALMA</vt:lpstr>
      <vt:lpstr>Presentación de PowerPoint</vt:lpstr>
      <vt:lpstr>Este tema está dirigido a usted, hermano, hermana, con los mejores deseos de mi corazón, deseando que seas feliz.</vt:lpstr>
      <vt:lpstr>Presentación de PowerPoint</vt:lpstr>
      <vt:lpstr>Presentación de PowerPoint</vt:lpstr>
      <vt:lpstr> ¿Cuanto amas a Dios? </vt:lpstr>
      <vt:lpstr>Presentación de PowerPoint</vt:lpstr>
      <vt:lpstr>Ageo 2:23</vt:lpstr>
      <vt:lpstr>1 Crónica 28:20 Dijo además David a Salomón su hijo: </vt:lpstr>
      <vt:lpstr>Oración de Salvación</vt:lpstr>
      <vt:lpstr>¿Qué es la oración de Salvación? </vt:lpstr>
      <vt:lpstr>Presentación de PowerPoint</vt:lpstr>
      <vt:lpstr>Requisitos para obtener la salvación: </vt:lpstr>
      <vt:lpstr>¿Qué es la oración?</vt:lpstr>
      <vt:lpstr>Presentación de PowerPoint</vt:lpstr>
      <vt:lpstr>Ahora experimentarás el poder del Espíritu Santo para obedecer sus Mandamientos. Lea Eze.36:26,27. Y fluirán naturalmente sus frutos.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MEDICINA PARA EL ALMA</dc:title>
  <dc:creator>FAMILIA FIERRO CH</dc:creator>
  <cp:lastModifiedBy>FAMILIA FIERRO CH</cp:lastModifiedBy>
  <cp:revision>77</cp:revision>
  <dcterms:created xsi:type="dcterms:W3CDTF">2013-03-07T11:58:58Z</dcterms:created>
  <dcterms:modified xsi:type="dcterms:W3CDTF">2014-04-14T13:08:56Z</dcterms:modified>
</cp:coreProperties>
</file>